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Bahnschrift Light" panose="020B0502040204020203" pitchFamily="34" charset="0"/>
      <p:regular r:id="rId17"/>
    </p:embeddedFont>
    <p:embeddedFont>
      <p:font typeface="Bahnschrift Light SemiCondensed" panose="020B0502040204020203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nva Sans" panose="020B0604020202020204" charset="0"/>
      <p:regular r:id="rId23"/>
    </p:embeddedFont>
    <p:embeddedFont>
      <p:font typeface="Canva Sans Bold" panose="020B0604020202020204" charset="0"/>
      <p:regular r:id="rId24"/>
    </p:embeddedFont>
    <p:embeddedFont>
      <p:font typeface="Cinzel" panose="020B0604020202020204" charset="0"/>
      <p:regular r:id="rId25"/>
    </p:embeddedFont>
    <p:embeddedFont>
      <p:font typeface="Cinzel Bold" panose="020B0604020202020204" charset="0"/>
      <p:regular r:id="rId26"/>
    </p:embeddedFont>
    <p:embeddedFont>
      <p:font typeface="Cinzel Decorative" panose="020B0604020202020204" charset="0"/>
      <p:regular r:id="rId27"/>
    </p:embeddedFont>
    <p:embeddedFont>
      <p:font typeface="Cinzel Decorative Bold" panose="020B0604020202020204" charset="0"/>
      <p:regular r:id="rId28"/>
    </p:embeddedFont>
    <p:embeddedFont>
      <p:font typeface="Nunito" pitchFamily="2" charset="0"/>
      <p:regular r:id="rId29"/>
      <p:bold r:id="rId30"/>
      <p:italic r:id="rId31"/>
      <p:boldItalic r:id="rId32"/>
    </p:embeddedFont>
    <p:embeddedFont>
      <p:font typeface="Nunito Bold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42526"/>
            <a:ext cx="18783822" cy="2144474"/>
            <a:chOff x="0" y="0"/>
            <a:chExt cx="6354034" cy="725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4034" cy="725415"/>
            </a:xfrm>
            <a:custGeom>
              <a:avLst/>
              <a:gdLst/>
              <a:ahLst/>
              <a:cxnLst/>
              <a:rect l="l" t="t" r="r" b="b"/>
              <a:pathLst>
                <a:path w="6354034" h="725415">
                  <a:moveTo>
                    <a:pt x="0" y="0"/>
                  </a:moveTo>
                  <a:lnTo>
                    <a:pt x="6354034" y="0"/>
                  </a:lnTo>
                  <a:lnTo>
                    <a:pt x="6354034" y="725415"/>
                  </a:lnTo>
                  <a:lnTo>
                    <a:pt x="0" y="725415"/>
                  </a:lnTo>
                  <a:close/>
                </a:path>
              </a:pathLst>
            </a:custGeom>
            <a:solidFill>
              <a:srgbClr val="5F1A1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23816" y="1841457"/>
            <a:ext cx="4699632" cy="46996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361914" y="1579555"/>
            <a:ext cx="5223437" cy="52234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24702" y="4710235"/>
            <a:ext cx="2853911" cy="45480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629605" y="8154132"/>
            <a:ext cx="8638816" cy="2680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0"/>
              </a:lnSpc>
            </a:pPr>
            <a:r>
              <a:rPr lang="en-US" sz="4028" dirty="0">
                <a:solidFill>
                  <a:srgbClr val="FDFAF0"/>
                </a:solidFill>
                <a:latin typeface="Nunito"/>
              </a:rPr>
              <a:t>Presented by: </a:t>
            </a:r>
          </a:p>
          <a:p>
            <a:pPr algn="ctr">
              <a:lnSpc>
                <a:spcPts val="5640"/>
              </a:lnSpc>
            </a:pPr>
            <a:r>
              <a:rPr lang="en-US" sz="4028" dirty="0" err="1">
                <a:solidFill>
                  <a:srgbClr val="FDFAF0"/>
                </a:solidFill>
                <a:latin typeface="Nunito"/>
              </a:rPr>
              <a:t>Mohd</a:t>
            </a:r>
            <a:r>
              <a:rPr lang="en-US" sz="4028" dirty="0">
                <a:solidFill>
                  <a:srgbClr val="FDFAF0"/>
                </a:solidFill>
                <a:latin typeface="Nunito"/>
              </a:rPr>
              <a:t> Mamoon and </a:t>
            </a:r>
            <a:r>
              <a:rPr lang="en-US" sz="4028" dirty="0" err="1">
                <a:solidFill>
                  <a:srgbClr val="FDFAF0"/>
                </a:solidFill>
                <a:latin typeface="Nunito"/>
              </a:rPr>
              <a:t>Ilma</a:t>
            </a:r>
            <a:r>
              <a:rPr lang="en-US" sz="4028" dirty="0">
                <a:solidFill>
                  <a:srgbClr val="FDFAF0"/>
                </a:solidFill>
                <a:latin typeface="Nunito"/>
              </a:rPr>
              <a:t> Shah </a:t>
            </a:r>
          </a:p>
          <a:p>
            <a:pPr algn="ctr">
              <a:lnSpc>
                <a:spcPts val="5640"/>
              </a:lnSpc>
            </a:pPr>
            <a:r>
              <a:rPr lang="en-US" sz="4028" dirty="0">
                <a:solidFill>
                  <a:srgbClr val="FDFAF0"/>
                </a:solidFill>
                <a:latin typeface="Nunito"/>
              </a:rPr>
              <a:t>Supervisor: Prof. M. </a:t>
            </a:r>
            <a:r>
              <a:rPr lang="en-US" sz="4028" dirty="0" err="1">
                <a:solidFill>
                  <a:srgbClr val="FDFAF0"/>
                </a:solidFill>
                <a:latin typeface="Nunito"/>
              </a:rPr>
              <a:t>Sarosh</a:t>
            </a:r>
            <a:r>
              <a:rPr lang="en-US" sz="4028" dirty="0">
                <a:solidFill>
                  <a:srgbClr val="FDFAF0"/>
                </a:solidFill>
                <a:latin typeface="Nunito"/>
              </a:rPr>
              <a:t> Umar</a:t>
            </a:r>
          </a:p>
          <a:p>
            <a:pPr algn="ctr">
              <a:lnSpc>
                <a:spcPts val="4380"/>
              </a:lnSpc>
            </a:pPr>
            <a:endParaRPr lang="en-US" sz="4028" dirty="0">
              <a:solidFill>
                <a:srgbClr val="FDFAF0"/>
              </a:solidFill>
              <a:latin typeface="Nuni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817391" y="1703380"/>
            <a:ext cx="10188903" cy="2665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82"/>
              </a:lnSpc>
            </a:pPr>
            <a:r>
              <a:rPr lang="en-US" sz="9703" dirty="0">
                <a:solidFill>
                  <a:srgbClr val="1F222B"/>
                </a:solidFill>
                <a:latin typeface="Cinzel Decorative Bold"/>
              </a:rPr>
              <a:t>NFT MARKETPLACE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78781" y="4652327"/>
            <a:ext cx="568964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1F222B"/>
                </a:solidFill>
                <a:latin typeface="Cinzel Decorative Bold"/>
              </a:rPr>
              <a:t>PRESENTATION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3515" y="2904853"/>
            <a:ext cx="6145478" cy="3138115"/>
            <a:chOff x="0" y="0"/>
            <a:chExt cx="2597970" cy="13266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97970" cy="1326622"/>
            </a:xfrm>
            <a:custGeom>
              <a:avLst/>
              <a:gdLst/>
              <a:ahLst/>
              <a:cxnLst/>
              <a:rect l="l" t="t" r="r" b="b"/>
              <a:pathLst>
                <a:path w="2597970" h="1326622">
                  <a:moveTo>
                    <a:pt x="2332540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1061192"/>
                  </a:lnTo>
                  <a:cubicBezTo>
                    <a:pt x="146050" y="1061192"/>
                    <a:pt x="265430" y="1179302"/>
                    <a:pt x="265430" y="1326622"/>
                  </a:cubicBezTo>
                  <a:lnTo>
                    <a:pt x="2332540" y="1326622"/>
                  </a:lnTo>
                  <a:cubicBezTo>
                    <a:pt x="2332540" y="1180572"/>
                    <a:pt x="2450650" y="1061192"/>
                    <a:pt x="2597970" y="1061192"/>
                  </a:cubicBezTo>
                  <a:lnTo>
                    <a:pt x="2597970" y="265430"/>
                  </a:lnTo>
                  <a:cubicBezTo>
                    <a:pt x="2451920" y="265430"/>
                    <a:pt x="2332540" y="147320"/>
                    <a:pt x="2332540" y="0"/>
                  </a:cubicBezTo>
                  <a:close/>
                </a:path>
              </a:pathLst>
            </a:custGeom>
            <a:solidFill>
              <a:srgbClr val="FDFA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363515" y="6327879"/>
            <a:ext cx="6145478" cy="3138115"/>
            <a:chOff x="0" y="0"/>
            <a:chExt cx="2597970" cy="132662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97970" cy="1326622"/>
            </a:xfrm>
            <a:custGeom>
              <a:avLst/>
              <a:gdLst/>
              <a:ahLst/>
              <a:cxnLst/>
              <a:rect l="l" t="t" r="r" b="b"/>
              <a:pathLst>
                <a:path w="2597970" h="1326622">
                  <a:moveTo>
                    <a:pt x="2332540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1061192"/>
                  </a:lnTo>
                  <a:cubicBezTo>
                    <a:pt x="146050" y="1061192"/>
                    <a:pt x="265430" y="1179302"/>
                    <a:pt x="265430" y="1326622"/>
                  </a:cubicBezTo>
                  <a:lnTo>
                    <a:pt x="2332540" y="1326622"/>
                  </a:lnTo>
                  <a:cubicBezTo>
                    <a:pt x="2332540" y="1180572"/>
                    <a:pt x="2450650" y="1061192"/>
                    <a:pt x="2597970" y="1061192"/>
                  </a:cubicBezTo>
                  <a:lnTo>
                    <a:pt x="2597970" y="265430"/>
                  </a:lnTo>
                  <a:cubicBezTo>
                    <a:pt x="2451920" y="265430"/>
                    <a:pt x="2332540" y="147320"/>
                    <a:pt x="2332540" y="0"/>
                  </a:cubicBezTo>
                  <a:close/>
                </a:path>
              </a:pathLst>
            </a:custGeom>
            <a:solidFill>
              <a:srgbClr val="FDFAF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57133" y="2976721"/>
            <a:ext cx="6145478" cy="3138115"/>
            <a:chOff x="0" y="0"/>
            <a:chExt cx="2597970" cy="13266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97970" cy="1326622"/>
            </a:xfrm>
            <a:custGeom>
              <a:avLst/>
              <a:gdLst/>
              <a:ahLst/>
              <a:cxnLst/>
              <a:rect l="l" t="t" r="r" b="b"/>
              <a:pathLst>
                <a:path w="2597970" h="1326622">
                  <a:moveTo>
                    <a:pt x="2332540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1061192"/>
                  </a:lnTo>
                  <a:cubicBezTo>
                    <a:pt x="146050" y="1061192"/>
                    <a:pt x="265430" y="1179302"/>
                    <a:pt x="265430" y="1326622"/>
                  </a:cubicBezTo>
                  <a:lnTo>
                    <a:pt x="2332540" y="1326622"/>
                  </a:lnTo>
                  <a:cubicBezTo>
                    <a:pt x="2332540" y="1180572"/>
                    <a:pt x="2450650" y="1061192"/>
                    <a:pt x="2597970" y="1061192"/>
                  </a:cubicBezTo>
                  <a:lnTo>
                    <a:pt x="2597970" y="265430"/>
                  </a:lnTo>
                  <a:cubicBezTo>
                    <a:pt x="2451920" y="265430"/>
                    <a:pt x="2332540" y="147320"/>
                    <a:pt x="2332540" y="0"/>
                  </a:cubicBezTo>
                  <a:close/>
                </a:path>
              </a:pathLst>
            </a:custGeom>
            <a:solidFill>
              <a:srgbClr val="FDFAF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257133" y="6399747"/>
            <a:ext cx="6145478" cy="3138115"/>
            <a:chOff x="0" y="0"/>
            <a:chExt cx="2597970" cy="13266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97970" cy="1326622"/>
            </a:xfrm>
            <a:custGeom>
              <a:avLst/>
              <a:gdLst/>
              <a:ahLst/>
              <a:cxnLst/>
              <a:rect l="l" t="t" r="r" b="b"/>
              <a:pathLst>
                <a:path w="2597970" h="1326622">
                  <a:moveTo>
                    <a:pt x="2332540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1061192"/>
                  </a:lnTo>
                  <a:cubicBezTo>
                    <a:pt x="146050" y="1061192"/>
                    <a:pt x="265430" y="1179302"/>
                    <a:pt x="265430" y="1326622"/>
                  </a:cubicBezTo>
                  <a:lnTo>
                    <a:pt x="2332540" y="1326622"/>
                  </a:lnTo>
                  <a:cubicBezTo>
                    <a:pt x="2332540" y="1180572"/>
                    <a:pt x="2450650" y="1061192"/>
                    <a:pt x="2597970" y="1061192"/>
                  </a:cubicBezTo>
                  <a:lnTo>
                    <a:pt x="2597970" y="265430"/>
                  </a:lnTo>
                  <a:cubicBezTo>
                    <a:pt x="2451920" y="265430"/>
                    <a:pt x="2332540" y="147320"/>
                    <a:pt x="2332540" y="0"/>
                  </a:cubicBezTo>
                  <a:close/>
                </a:path>
              </a:pathLst>
            </a:custGeom>
            <a:solidFill>
              <a:srgbClr val="FDFAF0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62836" y="4874021"/>
            <a:ext cx="1386978" cy="138697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69313" y="5615135"/>
            <a:ext cx="1598702" cy="160657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68261" y="1133475"/>
            <a:ext cx="14751478" cy="134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02"/>
              </a:lnSpc>
            </a:pPr>
            <a:r>
              <a:rPr lang="en-US" sz="9539" dirty="0">
                <a:solidFill>
                  <a:srgbClr val="070C17"/>
                </a:solidFill>
                <a:latin typeface="Cinzel Decorative"/>
              </a:rPr>
              <a:t>2 . EXISTING SYSTEMS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13538" y="3757138"/>
            <a:ext cx="4798622" cy="181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1F222B"/>
                </a:solidFill>
                <a:latin typeface="Nunito"/>
              </a:rPr>
              <a:t>A mechanism to take advantage of Bitcoin’s fungibility” by segregating a certain number of coins from the rest.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82156" y="3369708"/>
            <a:ext cx="4123395" cy="38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3"/>
              </a:lnSpc>
            </a:pPr>
            <a:r>
              <a:rPr lang="en-US" sz="2331">
                <a:solidFill>
                  <a:srgbClr val="1F222B"/>
                </a:solidFill>
                <a:latin typeface="Nunito Bold"/>
              </a:rPr>
              <a:t>Overview of Colored Coins[1]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54852" y="3771341"/>
            <a:ext cx="4550040" cy="185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26"/>
              </a:lnSpc>
            </a:pPr>
            <a:r>
              <a:rPr lang="en-US" sz="2661">
                <a:solidFill>
                  <a:srgbClr val="1F222B"/>
                </a:solidFill>
                <a:latin typeface="Nunito"/>
              </a:rPr>
              <a:t>It featured cartoon versions of cats and allowed players to “adopt”, “raise”, “breed” and virtually trade them.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54852" y="3252378"/>
            <a:ext cx="4550040" cy="50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6"/>
              </a:lnSpc>
            </a:pPr>
            <a:r>
              <a:rPr lang="en-US" sz="2961">
                <a:solidFill>
                  <a:srgbClr val="1F222B"/>
                </a:solidFill>
                <a:latin typeface="Nunito Bold"/>
              </a:rPr>
              <a:t>CryptoKitties[2]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13538" y="7405117"/>
            <a:ext cx="5054477" cy="1791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1F222B"/>
                </a:solidFill>
                <a:latin typeface="Nunito"/>
              </a:rPr>
              <a:t>It allowed for asset creation and had a decentralised exchange, as well as a native currency known as XCP.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82156" y="6630653"/>
            <a:ext cx="3828136" cy="505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46"/>
              </a:lnSpc>
            </a:pPr>
            <a:r>
              <a:rPr lang="en-US" sz="2961">
                <a:solidFill>
                  <a:srgbClr val="1F222B"/>
                </a:solidFill>
                <a:latin typeface="Nunito Bold"/>
              </a:rPr>
              <a:t>Counterparty[3]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49814" y="7512320"/>
            <a:ext cx="5097655" cy="1672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42"/>
              </a:lnSpc>
            </a:pPr>
            <a:r>
              <a:rPr lang="en-US" sz="2387">
                <a:solidFill>
                  <a:srgbClr val="1F222B"/>
                </a:solidFill>
                <a:latin typeface="Nunito"/>
              </a:rPr>
              <a:t>It will enable the users to create new digital assets and trade them in exchange of Ethereum-based cryptocurrency.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949814" y="6649703"/>
            <a:ext cx="3828136" cy="834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79"/>
              </a:lnSpc>
            </a:pPr>
            <a:r>
              <a:rPr lang="en-US" sz="2413">
                <a:solidFill>
                  <a:srgbClr val="1F222B"/>
                </a:solidFill>
                <a:latin typeface="Nunito Bold"/>
              </a:rPr>
              <a:t>NFT Marketplace Based on Ethereum Blockchain[4]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22325" y="1784364"/>
            <a:ext cx="10800267" cy="81002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09580" y="142533"/>
            <a:ext cx="13411017" cy="111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 dirty="0">
                <a:solidFill>
                  <a:srgbClr val="FDFAF0"/>
                </a:solidFill>
                <a:latin typeface="Cinzel Decorative"/>
              </a:rPr>
              <a:t>3. SYSTEM IMPLEMENTATION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A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13645" y="1557123"/>
            <a:ext cx="6592487" cy="7839303"/>
            <a:chOff x="0" y="0"/>
            <a:chExt cx="1736293" cy="2211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36293" cy="2211620"/>
            </a:xfrm>
            <a:custGeom>
              <a:avLst/>
              <a:gdLst/>
              <a:ahLst/>
              <a:cxnLst/>
              <a:rect l="l" t="t" r="r" b="b"/>
              <a:pathLst>
                <a:path w="1736293" h="2211620">
                  <a:moveTo>
                    <a:pt x="0" y="0"/>
                  </a:moveTo>
                  <a:lnTo>
                    <a:pt x="1736293" y="0"/>
                  </a:lnTo>
                  <a:lnTo>
                    <a:pt x="1736293" y="2211620"/>
                  </a:lnTo>
                  <a:lnTo>
                    <a:pt x="0" y="2211620"/>
                  </a:lnTo>
                  <a:close/>
                </a:path>
              </a:pathLst>
            </a:custGeom>
            <a:solidFill>
              <a:srgbClr val="E7CDC2"/>
            </a:solidFill>
            <a:ln w="47625">
              <a:solidFill>
                <a:srgbClr val="000000"/>
              </a:solidFill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5944" y="737376"/>
            <a:ext cx="887107" cy="3188946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5944" y="5240131"/>
            <a:ext cx="887107" cy="3188946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82754" y="8623301"/>
            <a:ext cx="1233488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AF0"/>
                </a:solidFill>
                <a:latin typeface="Canva Sans"/>
              </a:rPr>
              <a:t>Buyer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03173" y="4145398"/>
            <a:ext cx="1192649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DFAF0"/>
                </a:solidFill>
                <a:latin typeface="Canva Sans"/>
              </a:rPr>
              <a:t>Seller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25060" y="8542956"/>
            <a:ext cx="3273227" cy="100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7"/>
              </a:lnSpc>
            </a:pPr>
            <a:r>
              <a:rPr lang="en-US" sz="2791" u="sng">
                <a:solidFill>
                  <a:srgbClr val="FDFAF0"/>
                </a:solidFill>
                <a:latin typeface="Canva Sans Bold"/>
              </a:rPr>
              <a:t>MARKETPLACE</a:t>
            </a:r>
          </a:p>
          <a:p>
            <a:pPr algn="ctr">
              <a:lnSpc>
                <a:spcPts val="3907"/>
              </a:lnSpc>
            </a:pPr>
            <a:r>
              <a:rPr lang="en-US" sz="2791" u="sng">
                <a:solidFill>
                  <a:srgbClr val="FDFAF0"/>
                </a:solidFill>
                <a:latin typeface="Canva Sans Bold"/>
              </a:rPr>
              <a:t>SMART CONTRACT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274604" y="5778057"/>
            <a:ext cx="1893852" cy="538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52"/>
              </a:lnSpc>
            </a:pPr>
            <a:r>
              <a:rPr lang="en-US" sz="3180" dirty="0">
                <a:solidFill>
                  <a:srgbClr val="FDFAF0"/>
                </a:solidFill>
                <a:latin typeface="Canva Sans"/>
              </a:rPr>
              <a:t> 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68340" y="623392"/>
            <a:ext cx="2082375" cy="2511637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4508301" y="3058829"/>
            <a:ext cx="1996916" cy="960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u="sng">
                <a:solidFill>
                  <a:srgbClr val="FDFAF0"/>
                </a:solidFill>
                <a:latin typeface="Canva Sans Bold"/>
              </a:rPr>
              <a:t>NFT SMART CONTRACT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620485" y="5755746"/>
            <a:ext cx="2082375" cy="2511637"/>
          </a:xfrm>
          <a:prstGeom prst="rect">
            <a:avLst/>
          </a:prstGeom>
        </p:spPr>
      </p:pic>
      <p:sp>
        <p:nvSpPr>
          <p:cNvPr id="29" name="AutoShape 29"/>
          <p:cNvSpPr/>
          <p:nvPr/>
        </p:nvSpPr>
        <p:spPr>
          <a:xfrm rot="13549">
            <a:off x="2695801" y="2560915"/>
            <a:ext cx="550749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 rot="1170724">
            <a:off x="2533815" y="3576254"/>
            <a:ext cx="6014612" cy="582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2104313">
            <a:off x="2146578" y="4489828"/>
            <a:ext cx="660980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rot="-2211657">
            <a:off x="1835937" y="4693662"/>
            <a:ext cx="707444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 rot="702117">
            <a:off x="2421844" y="7519675"/>
            <a:ext cx="605927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 rot="-1947653">
            <a:off x="10032099" y="3180675"/>
            <a:ext cx="49206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-2849147">
            <a:off x="9420508" y="4124498"/>
            <a:ext cx="614382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 rot="490298">
            <a:off x="10394944" y="6690676"/>
            <a:ext cx="4247102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 rot="-982576">
            <a:off x="10653475" y="7563331"/>
            <a:ext cx="40491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B55AE1C-3134-66CC-52E9-BFFAB82A5020}"/>
              </a:ext>
            </a:extLst>
          </p:cNvPr>
          <p:cNvSpPr/>
          <p:nvPr/>
        </p:nvSpPr>
        <p:spPr>
          <a:xfrm>
            <a:off x="8203273" y="1942757"/>
            <a:ext cx="2476840" cy="116837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Makes Account on </a:t>
            </a:r>
            <a:r>
              <a:rPr lang="en-US" sz="2400" dirty="0" err="1"/>
              <a:t>MetaMask</a:t>
            </a:r>
            <a:endParaRPr lang="en-US" sz="240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1FF6E74-3E29-45EC-0D1F-C06ED5902CFC}"/>
              </a:ext>
            </a:extLst>
          </p:cNvPr>
          <p:cNvSpPr/>
          <p:nvPr/>
        </p:nvSpPr>
        <p:spPr>
          <a:xfrm>
            <a:off x="8022465" y="3952010"/>
            <a:ext cx="2543284" cy="12059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Mint NFT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D0D4DFD-8B8D-00BC-AE05-3A016036E8C3}"/>
              </a:ext>
            </a:extLst>
          </p:cNvPr>
          <p:cNvSpPr/>
          <p:nvPr/>
        </p:nvSpPr>
        <p:spPr>
          <a:xfrm>
            <a:off x="8158632" y="5917993"/>
            <a:ext cx="2362105" cy="108696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Price of NFT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F1B0981-7B25-1570-2EEE-762BBCC50BB5}"/>
              </a:ext>
            </a:extLst>
          </p:cNvPr>
          <p:cNvSpPr/>
          <p:nvPr/>
        </p:nvSpPr>
        <p:spPr>
          <a:xfrm>
            <a:off x="8318009" y="7552500"/>
            <a:ext cx="2362104" cy="107080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Make Purchase of NFT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B460D0-E2BC-E122-BB73-F32629367562}"/>
              </a:ext>
            </a:extLst>
          </p:cNvPr>
          <p:cNvSpPr txBox="1"/>
          <p:nvPr/>
        </p:nvSpPr>
        <p:spPr>
          <a:xfrm>
            <a:off x="5541121" y="116500"/>
            <a:ext cx="830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Bahnschrift Light SemiCondensed" panose="020B0502040204020203" pitchFamily="34" charset="0"/>
              </a:rPr>
              <a:t>USE</a:t>
            </a:r>
            <a:r>
              <a:rPr lang="en-US" sz="7200" dirty="0"/>
              <a:t> </a:t>
            </a:r>
            <a:r>
              <a:rPr lang="en-US" sz="7200" dirty="0">
                <a:latin typeface="Bahnschrift Light" panose="020B0502040204020203" pitchFamily="34" charset="0"/>
              </a:rPr>
              <a:t>CASE DIAGRAM</a:t>
            </a: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2328" y="2132923"/>
            <a:ext cx="12242131" cy="6605239"/>
            <a:chOff x="0" y="0"/>
            <a:chExt cx="7011910" cy="378327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11910" cy="3783274"/>
            </a:xfrm>
            <a:custGeom>
              <a:avLst/>
              <a:gdLst/>
              <a:ahLst/>
              <a:cxnLst/>
              <a:rect l="l" t="t" r="r" b="b"/>
              <a:pathLst>
                <a:path w="7011910" h="3783274">
                  <a:moveTo>
                    <a:pt x="6746480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3517844"/>
                  </a:lnTo>
                  <a:cubicBezTo>
                    <a:pt x="146050" y="3517844"/>
                    <a:pt x="265430" y="3635954"/>
                    <a:pt x="265430" y="3783274"/>
                  </a:cubicBezTo>
                  <a:lnTo>
                    <a:pt x="6746480" y="3783274"/>
                  </a:lnTo>
                  <a:cubicBezTo>
                    <a:pt x="6746480" y="3637224"/>
                    <a:pt x="6864590" y="3517844"/>
                    <a:pt x="7011910" y="3517844"/>
                  </a:cubicBezTo>
                  <a:lnTo>
                    <a:pt x="7011910" y="265430"/>
                  </a:lnTo>
                  <a:cubicBezTo>
                    <a:pt x="6865860" y="265430"/>
                    <a:pt x="6746480" y="147320"/>
                    <a:pt x="6746480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284" r="6393"/>
          <a:stretch>
            <a:fillRect/>
          </a:stretch>
        </p:blipFill>
        <p:spPr>
          <a:xfrm>
            <a:off x="1028700" y="2789470"/>
            <a:ext cx="10749387" cy="529214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074045" y="2132923"/>
            <a:ext cx="4629200" cy="6605239"/>
            <a:chOff x="0" y="0"/>
            <a:chExt cx="3493359" cy="49845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493359" cy="4984547"/>
            </a:xfrm>
            <a:custGeom>
              <a:avLst/>
              <a:gdLst/>
              <a:ahLst/>
              <a:cxnLst/>
              <a:rect l="l" t="t" r="r" b="b"/>
              <a:pathLst>
                <a:path w="3493359" h="4984547">
                  <a:moveTo>
                    <a:pt x="3227929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4719117"/>
                  </a:lnTo>
                  <a:cubicBezTo>
                    <a:pt x="146050" y="4719117"/>
                    <a:pt x="265430" y="4837227"/>
                    <a:pt x="265430" y="4984547"/>
                  </a:cubicBezTo>
                  <a:lnTo>
                    <a:pt x="3227929" y="4984547"/>
                  </a:lnTo>
                  <a:cubicBezTo>
                    <a:pt x="3227929" y="4838497"/>
                    <a:pt x="3346039" y="4719117"/>
                    <a:pt x="3493359" y="4719117"/>
                  </a:cubicBezTo>
                  <a:lnTo>
                    <a:pt x="3493359" y="265430"/>
                  </a:lnTo>
                  <a:cubicBezTo>
                    <a:pt x="3347309" y="265430"/>
                    <a:pt x="3227929" y="147320"/>
                    <a:pt x="3227929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599485" y="2467163"/>
            <a:ext cx="3578320" cy="593675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-320580" y="360615"/>
            <a:ext cx="18800248" cy="1295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FFFFFF"/>
                </a:solidFill>
                <a:latin typeface="Cinzel Decorative"/>
              </a:rPr>
              <a:t>4 . SYSTEM  ARCHITECTURE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439400" y="1273058"/>
            <a:ext cx="7139326" cy="72205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73058"/>
            <a:ext cx="9735395" cy="12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70"/>
              </a:lnSpc>
            </a:pPr>
            <a:r>
              <a:rPr lang="en-US" sz="8767" dirty="0">
                <a:solidFill>
                  <a:srgbClr val="FDFAF0"/>
                </a:solidFill>
                <a:latin typeface="Cinzel Decorative"/>
              </a:rPr>
              <a:t>5 . 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890576"/>
            <a:ext cx="9735395" cy="6638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2478" lvl="1" indent="-501239">
              <a:lnSpc>
                <a:spcPts val="6500"/>
              </a:lnSpc>
              <a:buFont typeface="Arial"/>
              <a:buChar char="•"/>
            </a:pPr>
            <a:r>
              <a:rPr lang="en-US" sz="4643" dirty="0">
                <a:solidFill>
                  <a:srgbClr val="FDFAF0"/>
                </a:solidFill>
                <a:latin typeface="Nunito"/>
              </a:rPr>
              <a:t>The advantages of royalty sharing, versatile utilization, provenance, and exposure to larger markets.</a:t>
            </a:r>
          </a:p>
          <a:p>
            <a:pPr marL="1002478" lvl="1" indent="-501239">
              <a:lnSpc>
                <a:spcPts val="6500"/>
              </a:lnSpc>
              <a:buFont typeface="Arial"/>
              <a:buChar char="•"/>
            </a:pPr>
            <a:r>
              <a:rPr lang="en-US" sz="4643" dirty="0">
                <a:solidFill>
                  <a:srgbClr val="FDFAF0"/>
                </a:solidFill>
                <a:latin typeface="Nunito"/>
              </a:rPr>
              <a:t>The disadvantages are false belief of provenance, fraudulent </a:t>
            </a:r>
            <a:r>
              <a:rPr lang="en-US" sz="4643" dirty="0" err="1">
                <a:solidFill>
                  <a:srgbClr val="FDFAF0"/>
                </a:solidFill>
                <a:latin typeface="Nunito"/>
              </a:rPr>
              <a:t>behaviour</a:t>
            </a:r>
            <a:r>
              <a:rPr lang="en-US" sz="4643" dirty="0">
                <a:solidFill>
                  <a:srgbClr val="FDFAF0"/>
                </a:solidFill>
                <a:latin typeface="Nunito"/>
              </a:rPr>
              <a:t>, and legal aspects. </a:t>
            </a:r>
          </a:p>
          <a:p>
            <a:pPr>
              <a:lnSpc>
                <a:spcPts val="6500"/>
              </a:lnSpc>
            </a:pPr>
            <a:endParaRPr lang="en-US" sz="4643" dirty="0">
              <a:solidFill>
                <a:srgbClr val="FDFAF0"/>
              </a:solidFill>
              <a:latin typeface="Nunito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4152" y="1717325"/>
            <a:ext cx="6669773" cy="666977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105267" y="711627"/>
            <a:ext cx="9002757" cy="1292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70"/>
              </a:lnSpc>
            </a:pPr>
            <a:r>
              <a:rPr lang="en-US" sz="8767" dirty="0">
                <a:solidFill>
                  <a:srgbClr val="FDFAF0"/>
                </a:solidFill>
                <a:latin typeface="Cinzel Decorative"/>
              </a:rPr>
              <a:t>6 . REFERENCES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03926" y="1641125"/>
            <a:ext cx="9765492" cy="82643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33"/>
              </a:lnSpc>
            </a:pPr>
            <a:endParaRPr dirty="0"/>
          </a:p>
          <a:p>
            <a:pPr marL="773216" lvl="1" indent="-386608">
              <a:lnSpc>
                <a:spcPts val="5013"/>
              </a:lnSpc>
              <a:buFont typeface="Arial"/>
              <a:buChar char="•"/>
            </a:pPr>
            <a:r>
              <a:rPr lang="en-US" sz="3581" dirty="0">
                <a:solidFill>
                  <a:srgbClr val="FDFAF0"/>
                </a:solidFill>
                <a:latin typeface="Nunito"/>
              </a:rPr>
              <a:t>Hofmann, Adrian &amp; </a:t>
            </a:r>
            <a:r>
              <a:rPr lang="en-US" sz="3581" dirty="0" err="1">
                <a:solidFill>
                  <a:srgbClr val="FDFAF0"/>
                </a:solidFill>
                <a:latin typeface="Nunito"/>
              </a:rPr>
              <a:t>Pytel</a:t>
            </a:r>
            <a:r>
              <a:rPr lang="en-US" sz="3581" dirty="0">
                <a:solidFill>
                  <a:srgbClr val="FDFAF0"/>
                </a:solidFill>
                <a:latin typeface="Nunito"/>
              </a:rPr>
              <a:t>, Norman &amp; Winkelmann, Axel. (2020). Tracing Back the Value Stream with Colored Coins.</a:t>
            </a:r>
          </a:p>
          <a:p>
            <a:pPr marL="773216" lvl="1" indent="-386608">
              <a:lnSpc>
                <a:spcPts val="5013"/>
              </a:lnSpc>
              <a:buFont typeface="Arial"/>
              <a:buChar char="•"/>
            </a:pPr>
            <a:r>
              <a:rPr lang="en-US" sz="3581" dirty="0" err="1">
                <a:solidFill>
                  <a:srgbClr val="FDFAF0"/>
                </a:solidFill>
                <a:latin typeface="Nunito"/>
              </a:rPr>
              <a:t>Gutte</a:t>
            </a:r>
            <a:r>
              <a:rPr lang="en-US" sz="3581" dirty="0">
                <a:solidFill>
                  <a:srgbClr val="FDFAF0"/>
                </a:solidFill>
                <a:latin typeface="Nunito"/>
              </a:rPr>
              <a:t>, </a:t>
            </a:r>
            <a:r>
              <a:rPr lang="en-US" sz="3581" dirty="0" err="1">
                <a:solidFill>
                  <a:srgbClr val="FDFAF0"/>
                </a:solidFill>
                <a:latin typeface="Nunito"/>
              </a:rPr>
              <a:t>Yogiraj</a:t>
            </a:r>
            <a:r>
              <a:rPr lang="en-US" sz="3581" dirty="0">
                <a:solidFill>
                  <a:srgbClr val="FDFAF0"/>
                </a:solidFill>
                <a:latin typeface="Nunito"/>
              </a:rPr>
              <a:t> &amp; Vora, </a:t>
            </a:r>
            <a:r>
              <a:rPr lang="en-US" sz="3581" dirty="0" err="1">
                <a:solidFill>
                  <a:srgbClr val="FDFAF0"/>
                </a:solidFill>
                <a:latin typeface="Nunito"/>
              </a:rPr>
              <a:t>Aasit</a:t>
            </a:r>
            <a:r>
              <a:rPr lang="en-US" sz="3581" dirty="0">
                <a:solidFill>
                  <a:srgbClr val="FDFAF0"/>
                </a:solidFill>
                <a:latin typeface="Nunito"/>
              </a:rPr>
              <a:t> &amp; Sharma, Yogesh &amp; Bhardwaj, Bhaskar. (2022). NFT Marketplace Based on Ethereum Blockchain. International Journal of Advanced Research in Science, Communication and Technology. 179-186. 10.48175/IJARSCT-3729.  </a:t>
            </a:r>
          </a:p>
          <a:p>
            <a:pPr marL="773216" lvl="1" indent="-386608">
              <a:lnSpc>
                <a:spcPts val="5013"/>
              </a:lnSpc>
              <a:buFont typeface="Arial"/>
              <a:buChar char="•"/>
            </a:pPr>
            <a:r>
              <a:rPr lang="en-US" sz="3581" dirty="0">
                <a:solidFill>
                  <a:srgbClr val="FDFAF0"/>
                </a:solidFill>
                <a:latin typeface="Nunito"/>
              </a:rPr>
              <a:t>https://www.cryptokitties.co</a:t>
            </a:r>
          </a:p>
          <a:p>
            <a:pPr marL="773216" lvl="1" indent="-386608">
              <a:lnSpc>
                <a:spcPts val="5013"/>
              </a:lnSpc>
              <a:buFont typeface="Arial"/>
              <a:buChar char="•"/>
            </a:pPr>
            <a:r>
              <a:rPr lang="en-US" sz="3581" dirty="0">
                <a:solidFill>
                  <a:srgbClr val="FDFAF0"/>
                </a:solidFill>
                <a:latin typeface="Nunito"/>
              </a:rPr>
              <a:t>https://counterparty.io</a:t>
            </a:r>
          </a:p>
          <a:p>
            <a:pPr>
              <a:lnSpc>
                <a:spcPts val="5433"/>
              </a:lnSpc>
            </a:pPr>
            <a:endParaRPr lang="en-US" sz="3581" dirty="0">
              <a:solidFill>
                <a:srgbClr val="FDFAF0"/>
              </a:solidFill>
              <a:latin typeface="Nunito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108" b="745"/>
          <a:stretch>
            <a:fillRect/>
          </a:stretch>
        </p:blipFill>
        <p:spPr>
          <a:xfrm>
            <a:off x="6254131" y="3109888"/>
            <a:ext cx="2481985" cy="63341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3256"/>
          <a:stretch>
            <a:fillRect/>
          </a:stretch>
        </p:blipFill>
        <p:spPr>
          <a:xfrm>
            <a:off x="8196271" y="3109888"/>
            <a:ext cx="2859622" cy="63817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4727" b="37163"/>
          <a:stretch>
            <a:fillRect/>
          </a:stretch>
        </p:blipFill>
        <p:spPr>
          <a:xfrm>
            <a:off x="6254131" y="5589363"/>
            <a:ext cx="2601950" cy="38009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0650" b="41217"/>
          <a:stretch>
            <a:fillRect/>
          </a:stretch>
        </p:blipFill>
        <p:spPr>
          <a:xfrm>
            <a:off x="8106297" y="5666931"/>
            <a:ext cx="3039570" cy="372337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817905" y="3609531"/>
            <a:ext cx="5192177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567991" y="-1028700"/>
            <a:ext cx="5192177" cy="411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0" y="8036293"/>
            <a:ext cx="5192177" cy="4114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1085881" y="639914"/>
            <a:ext cx="19876035" cy="1364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4"/>
              </a:lnSpc>
            </a:pPr>
            <a:r>
              <a:rPr lang="en-US" sz="10111" dirty="0">
                <a:solidFill>
                  <a:srgbClr val="5F1A1F"/>
                </a:solidFill>
                <a:latin typeface="Cinzel Decorative"/>
              </a:rPr>
              <a:t> OUTLINE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8221" y="3671206"/>
            <a:ext cx="4886506" cy="68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4"/>
              </a:lnSpc>
            </a:pPr>
            <a:r>
              <a:rPr lang="en-US" sz="4124">
                <a:solidFill>
                  <a:srgbClr val="1F222B"/>
                </a:solidFill>
                <a:latin typeface="Cinzel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221" y="5756957"/>
            <a:ext cx="5348329" cy="140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4"/>
              </a:lnSpc>
            </a:pPr>
            <a:r>
              <a:rPr lang="en-US" sz="4124">
                <a:solidFill>
                  <a:srgbClr val="1F222B"/>
                </a:solidFill>
                <a:latin typeface="Cinzel"/>
              </a:rPr>
              <a:t>SYSTEM IMPLEMENTATION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25416" y="3309256"/>
            <a:ext cx="4228317" cy="1409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4"/>
              </a:lnSpc>
            </a:pPr>
            <a:r>
              <a:rPr lang="en-US" sz="4124">
                <a:solidFill>
                  <a:srgbClr val="1F222B"/>
                </a:solidFill>
                <a:latin typeface="Cinzel"/>
              </a:rPr>
              <a:t>LITERATURE REVIEW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25416" y="6480857"/>
            <a:ext cx="6322133" cy="685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74"/>
              </a:lnSpc>
            </a:pPr>
            <a:r>
              <a:rPr lang="en-US" sz="4124">
                <a:solidFill>
                  <a:srgbClr val="1F222B"/>
                </a:solidFill>
                <a:latin typeface="Cinzel"/>
              </a:rPr>
              <a:t>CONCLUSION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8142526"/>
            <a:ext cx="18783822" cy="2144474"/>
            <a:chOff x="0" y="0"/>
            <a:chExt cx="6354034" cy="725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4034" cy="725415"/>
            </a:xfrm>
            <a:custGeom>
              <a:avLst/>
              <a:gdLst/>
              <a:ahLst/>
              <a:cxnLst/>
              <a:rect l="l" t="t" r="r" b="b"/>
              <a:pathLst>
                <a:path w="6354034" h="725415">
                  <a:moveTo>
                    <a:pt x="0" y="0"/>
                  </a:moveTo>
                  <a:lnTo>
                    <a:pt x="6354034" y="0"/>
                  </a:lnTo>
                  <a:lnTo>
                    <a:pt x="6354034" y="725415"/>
                  </a:lnTo>
                  <a:lnTo>
                    <a:pt x="0" y="725415"/>
                  </a:lnTo>
                  <a:close/>
                </a:path>
              </a:pathLst>
            </a:custGeom>
            <a:solidFill>
              <a:srgbClr val="9D3E1E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55662" y="2057400"/>
            <a:ext cx="11083636" cy="8229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86740" y="724070"/>
            <a:ext cx="14421480" cy="1467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4"/>
              </a:lnSpc>
            </a:pPr>
            <a:r>
              <a:rPr lang="en-US" sz="10471" dirty="0">
                <a:solidFill>
                  <a:srgbClr val="1F222B"/>
                </a:solidFill>
                <a:latin typeface="Cinzel Decorative"/>
              </a:rPr>
              <a:t>1 . INTRODUCTION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4980" y="3405039"/>
            <a:ext cx="12843003" cy="6535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9575" lvl="1" indent="-489787">
              <a:lnSpc>
                <a:spcPts val="6352"/>
              </a:lnSpc>
              <a:buFont typeface="Arial"/>
              <a:buChar char="•"/>
            </a:pPr>
            <a:r>
              <a:rPr lang="en-US" sz="4537" dirty="0">
                <a:solidFill>
                  <a:srgbClr val="000000"/>
                </a:solidFill>
                <a:latin typeface="Nunito"/>
              </a:rPr>
              <a:t>The value of art is defined by two key factors: the creative performance and the degree of physical contact with the original artist.</a:t>
            </a:r>
          </a:p>
          <a:p>
            <a:pPr marL="979575" lvl="1" indent="-489787">
              <a:lnSpc>
                <a:spcPts val="6352"/>
              </a:lnSpc>
              <a:buFont typeface="Arial"/>
              <a:buChar char="•"/>
            </a:pPr>
            <a:r>
              <a:rPr lang="en-US" sz="4537" dirty="0">
                <a:solidFill>
                  <a:srgbClr val="000000"/>
                </a:solidFill>
                <a:latin typeface="Nunito"/>
              </a:rPr>
              <a:t>The value of an artwork deteriorates if identified as a forgery and if the creative act is deemed unsatisfactory.</a:t>
            </a:r>
          </a:p>
          <a:p>
            <a:pPr>
              <a:lnSpc>
                <a:spcPts val="6352"/>
              </a:lnSpc>
            </a:pPr>
            <a:endParaRPr lang="en-US" sz="4537" dirty="0">
              <a:solidFill>
                <a:srgbClr val="000000"/>
              </a:solidFill>
              <a:latin typeface="Nunito"/>
            </a:endParaRPr>
          </a:p>
          <a:p>
            <a:pPr>
              <a:lnSpc>
                <a:spcPts val="6352"/>
              </a:lnSpc>
            </a:pPr>
            <a:endParaRPr lang="en-US" sz="4537" dirty="0">
              <a:solidFill>
                <a:srgbClr val="000000"/>
              </a:solidFill>
              <a:latin typeface="Nuni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-698711" y="1439164"/>
            <a:ext cx="19411518" cy="1379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4"/>
              </a:lnSpc>
            </a:pPr>
            <a:r>
              <a:rPr lang="en-US" sz="10111" dirty="0">
                <a:solidFill>
                  <a:srgbClr val="5F1A1F"/>
                </a:solidFill>
                <a:latin typeface="Cinzel Decorative"/>
              </a:rPr>
              <a:t>1.1 BACKGROUND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527099" y="7678229"/>
            <a:ext cx="3330746" cy="3330746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5D74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5453204" y="5487395"/>
            <a:ext cx="2273674" cy="2273674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6463547" y="-262830"/>
            <a:ext cx="2376803" cy="237680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35D7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5913787" y="1028700"/>
            <a:ext cx="1085272" cy="1085272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31284" y="1837068"/>
            <a:ext cx="1653696" cy="1653696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</p:spTree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045" r="25730"/>
          <a:stretch>
            <a:fillRect/>
          </a:stretch>
        </p:blipFill>
        <p:spPr>
          <a:xfrm>
            <a:off x="358361" y="709596"/>
            <a:ext cx="6028847" cy="6666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860998" y="539923"/>
            <a:ext cx="9584054" cy="208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6"/>
              </a:lnSpc>
            </a:pPr>
            <a:r>
              <a:rPr lang="en-US" sz="7445" dirty="0">
                <a:solidFill>
                  <a:srgbClr val="1F222B"/>
                </a:solidFill>
                <a:latin typeface="Cinzel Decorative"/>
              </a:rPr>
              <a:t>1.2 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222852" y="2486925"/>
            <a:ext cx="9470584" cy="650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00"/>
              </a:lnSpc>
            </a:pPr>
            <a:endParaRPr dirty="0"/>
          </a:p>
          <a:p>
            <a:pPr marL="1141299" lvl="1" indent="-570650">
              <a:lnSpc>
                <a:spcPts val="7400"/>
              </a:lnSpc>
              <a:buFont typeface="Arial"/>
              <a:buChar char="•"/>
            </a:pPr>
            <a:r>
              <a:rPr lang="en-US" sz="5286" dirty="0">
                <a:solidFill>
                  <a:srgbClr val="1F222B"/>
                </a:solidFill>
                <a:latin typeface="Nunito"/>
              </a:rPr>
              <a:t>The forgery of high-end art has become more common.</a:t>
            </a:r>
          </a:p>
          <a:p>
            <a:pPr marL="1141299" lvl="1" indent="-570650">
              <a:lnSpc>
                <a:spcPts val="7400"/>
              </a:lnSpc>
              <a:buFont typeface="Arial"/>
              <a:buChar char="•"/>
            </a:pPr>
            <a:r>
              <a:rPr lang="en-US" sz="5286" dirty="0">
                <a:solidFill>
                  <a:srgbClr val="1F222B"/>
                </a:solidFill>
                <a:latin typeface="Nunito"/>
              </a:rPr>
              <a:t>As a consequence, the authentication of art is an important factor during valuation.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7045" r="25730"/>
          <a:stretch>
            <a:fillRect/>
          </a:stretch>
        </p:blipFill>
        <p:spPr>
          <a:xfrm>
            <a:off x="1645181" y="2047979"/>
            <a:ext cx="6028847" cy="66666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7837" r="25212"/>
          <a:stretch>
            <a:fillRect/>
          </a:stretch>
        </p:blipFill>
        <p:spPr>
          <a:xfrm>
            <a:off x="11118802" y="734863"/>
            <a:ext cx="6295192" cy="700176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287609"/>
            <a:ext cx="9584054" cy="208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66"/>
              </a:lnSpc>
            </a:pPr>
            <a:r>
              <a:rPr lang="en-US" sz="7445" dirty="0">
                <a:solidFill>
                  <a:srgbClr val="1F222B"/>
                </a:solidFill>
                <a:latin typeface="Cinzel Decorative"/>
              </a:rPr>
              <a:t>1.3 PROPOSED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2623115"/>
            <a:ext cx="9208809" cy="661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16"/>
              </a:lnSpc>
            </a:pPr>
            <a:endParaRPr dirty="0"/>
          </a:p>
          <a:p>
            <a:pPr>
              <a:lnSpc>
                <a:spcPts val="5316"/>
              </a:lnSpc>
            </a:pPr>
            <a:endParaRPr dirty="0"/>
          </a:p>
          <a:p>
            <a:pPr marL="924114" lvl="1" indent="-462057">
              <a:lnSpc>
                <a:spcPts val="5992"/>
              </a:lnSpc>
              <a:buFont typeface="Arial"/>
              <a:buChar char="•"/>
            </a:pPr>
            <a:r>
              <a:rPr lang="en-US" sz="4280" dirty="0">
                <a:solidFill>
                  <a:srgbClr val="1F222B"/>
                </a:solidFill>
                <a:latin typeface="Nunito"/>
              </a:rPr>
              <a:t>The sale and movement of NFTs can be traced, verified and recorded on an immutable ledger. </a:t>
            </a:r>
          </a:p>
          <a:p>
            <a:pPr marL="925947" lvl="1" indent="-462974">
              <a:lnSpc>
                <a:spcPts val="6004"/>
              </a:lnSpc>
              <a:buFont typeface="Arial"/>
              <a:buChar char="•"/>
            </a:pPr>
            <a:r>
              <a:rPr lang="en-US" sz="4288" dirty="0">
                <a:solidFill>
                  <a:srgbClr val="1F222B"/>
                </a:solidFill>
                <a:latin typeface="Nunito"/>
              </a:rPr>
              <a:t>This means that their creation, unique identifiers, and ownership is not only traceable, but also verifiable.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7837" r="25212"/>
          <a:stretch>
            <a:fillRect/>
          </a:stretch>
        </p:blipFill>
        <p:spPr>
          <a:xfrm>
            <a:off x="9516580" y="1998193"/>
            <a:ext cx="6295192" cy="70017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A88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3582" y="420693"/>
            <a:ext cx="13735645" cy="1075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sz="6200" dirty="0">
                <a:solidFill>
                  <a:srgbClr val="000000"/>
                </a:solidFill>
                <a:latin typeface="Cinzel Decorative"/>
              </a:rPr>
              <a:t>1.4 FUNCTIONAL  DEPENDENCIES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002185" y="1917100"/>
            <a:ext cx="371844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inzel Bold"/>
              </a:rPr>
              <a:t>BACK-END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528298" y="1917100"/>
            <a:ext cx="238791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inzel Bold"/>
              </a:rPr>
              <a:t>TOOLS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88622" y="3294138"/>
            <a:ext cx="5422254" cy="5689562"/>
            <a:chOff x="0" y="0"/>
            <a:chExt cx="2951927" cy="30974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51927" cy="3097453"/>
            </a:xfrm>
            <a:custGeom>
              <a:avLst/>
              <a:gdLst/>
              <a:ahLst/>
              <a:cxnLst/>
              <a:rect l="l" t="t" r="r" b="b"/>
              <a:pathLst>
                <a:path w="2951927" h="3097453">
                  <a:moveTo>
                    <a:pt x="2686497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832023"/>
                  </a:lnTo>
                  <a:cubicBezTo>
                    <a:pt x="146050" y="2832023"/>
                    <a:pt x="265430" y="2950133"/>
                    <a:pt x="265430" y="3097453"/>
                  </a:cubicBezTo>
                  <a:lnTo>
                    <a:pt x="2686497" y="3097453"/>
                  </a:lnTo>
                  <a:cubicBezTo>
                    <a:pt x="2686497" y="2951403"/>
                    <a:pt x="2804607" y="2832023"/>
                    <a:pt x="2951927" y="2832023"/>
                  </a:cubicBezTo>
                  <a:lnTo>
                    <a:pt x="2951927" y="265430"/>
                  </a:lnTo>
                  <a:cubicBezTo>
                    <a:pt x="2805877" y="265430"/>
                    <a:pt x="2686497" y="147320"/>
                    <a:pt x="26864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6290466" y="3294138"/>
            <a:ext cx="5422254" cy="5689562"/>
            <a:chOff x="0" y="0"/>
            <a:chExt cx="2951927" cy="30974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1927" cy="3097453"/>
            </a:xfrm>
            <a:custGeom>
              <a:avLst/>
              <a:gdLst/>
              <a:ahLst/>
              <a:cxnLst/>
              <a:rect l="l" t="t" r="r" b="b"/>
              <a:pathLst>
                <a:path w="2951927" h="3097453">
                  <a:moveTo>
                    <a:pt x="2686497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832023"/>
                  </a:lnTo>
                  <a:cubicBezTo>
                    <a:pt x="146050" y="2832023"/>
                    <a:pt x="265430" y="2950133"/>
                    <a:pt x="265430" y="3097453"/>
                  </a:cubicBezTo>
                  <a:lnTo>
                    <a:pt x="2686497" y="3097453"/>
                  </a:lnTo>
                  <a:cubicBezTo>
                    <a:pt x="2686497" y="2951403"/>
                    <a:pt x="2804607" y="2832023"/>
                    <a:pt x="2951927" y="2832023"/>
                  </a:cubicBezTo>
                  <a:lnTo>
                    <a:pt x="2951927" y="265430"/>
                  </a:lnTo>
                  <a:cubicBezTo>
                    <a:pt x="2805877" y="265430"/>
                    <a:pt x="2686497" y="147320"/>
                    <a:pt x="26864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192309" y="3294138"/>
            <a:ext cx="5422254" cy="5689562"/>
            <a:chOff x="0" y="0"/>
            <a:chExt cx="2951927" cy="30974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51927" cy="3097453"/>
            </a:xfrm>
            <a:custGeom>
              <a:avLst/>
              <a:gdLst/>
              <a:ahLst/>
              <a:cxnLst/>
              <a:rect l="l" t="t" r="r" b="b"/>
              <a:pathLst>
                <a:path w="2951927" h="3097453">
                  <a:moveTo>
                    <a:pt x="2686497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832023"/>
                  </a:lnTo>
                  <a:cubicBezTo>
                    <a:pt x="146050" y="2832023"/>
                    <a:pt x="265430" y="2950133"/>
                    <a:pt x="265430" y="3097453"/>
                  </a:cubicBezTo>
                  <a:lnTo>
                    <a:pt x="2686497" y="3097453"/>
                  </a:lnTo>
                  <a:cubicBezTo>
                    <a:pt x="2686497" y="2951403"/>
                    <a:pt x="2804607" y="2832023"/>
                    <a:pt x="2951927" y="2832023"/>
                  </a:cubicBezTo>
                  <a:lnTo>
                    <a:pt x="2951927" y="265430"/>
                  </a:lnTo>
                  <a:cubicBezTo>
                    <a:pt x="2805877" y="265430"/>
                    <a:pt x="2686497" y="147320"/>
                    <a:pt x="2686497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68471" y="1917100"/>
            <a:ext cx="426255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inzel Bold"/>
              </a:rPr>
              <a:t>FRONT-END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11073" y="4195608"/>
            <a:ext cx="5385911" cy="338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7887" lvl="1" indent="-698944" algn="ctr">
              <a:lnSpc>
                <a:spcPts val="9064"/>
              </a:lnSpc>
              <a:buFont typeface="Arial"/>
              <a:buChar char="•"/>
            </a:pPr>
            <a:r>
              <a:rPr lang="en-US" sz="6474">
                <a:solidFill>
                  <a:srgbClr val="FFFFFF"/>
                </a:solidFill>
                <a:latin typeface="Cinzel"/>
              </a:rPr>
              <a:t>NodeJS</a:t>
            </a:r>
          </a:p>
          <a:p>
            <a:pPr marL="1397887" lvl="1" indent="-698944" algn="ctr">
              <a:lnSpc>
                <a:spcPts val="9064"/>
              </a:lnSpc>
              <a:buFont typeface="Arial"/>
              <a:buChar char="•"/>
            </a:pPr>
            <a:r>
              <a:rPr lang="en-US" sz="6474">
                <a:solidFill>
                  <a:srgbClr val="FFFFFF"/>
                </a:solidFill>
                <a:latin typeface="Cinzel"/>
              </a:rPr>
              <a:t>Solidity</a:t>
            </a:r>
          </a:p>
          <a:p>
            <a:pPr marL="1397887" lvl="1" indent="-698944" algn="ctr">
              <a:lnSpc>
                <a:spcPts val="9064"/>
              </a:lnSpc>
              <a:buFont typeface="Arial"/>
              <a:buChar char="•"/>
            </a:pPr>
            <a:r>
              <a:rPr lang="en-US" sz="6474">
                <a:solidFill>
                  <a:srgbClr val="FFFFFF"/>
                </a:solidFill>
                <a:latin typeface="Cinzel"/>
              </a:rPr>
              <a:t>Hardhat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569" y="3853663"/>
            <a:ext cx="5422254" cy="4081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52207" lvl="1" indent="-626103" algn="ctr">
              <a:lnSpc>
                <a:spcPts val="8119"/>
              </a:lnSpc>
              <a:buFont typeface="Arial"/>
              <a:buChar char="•"/>
            </a:pPr>
            <a:r>
              <a:rPr lang="en-US" sz="5799" dirty="0">
                <a:solidFill>
                  <a:srgbClr val="FDFAF0"/>
                </a:solidFill>
                <a:latin typeface="Cinzel"/>
              </a:rPr>
              <a:t>HTML5</a:t>
            </a:r>
          </a:p>
          <a:p>
            <a:pPr marL="1252207" lvl="1" indent="-626103" algn="ctr">
              <a:lnSpc>
                <a:spcPts val="8119"/>
              </a:lnSpc>
              <a:buFont typeface="Arial"/>
              <a:buChar char="•"/>
            </a:pPr>
            <a:r>
              <a:rPr lang="en-US" sz="5799" dirty="0">
                <a:solidFill>
                  <a:srgbClr val="FDFAF0"/>
                </a:solidFill>
                <a:latin typeface="Cinzel"/>
              </a:rPr>
              <a:t>CSS</a:t>
            </a:r>
          </a:p>
          <a:p>
            <a:pPr marL="1252207" lvl="1" indent="-626103" algn="ctr">
              <a:lnSpc>
                <a:spcPts val="8119"/>
              </a:lnSpc>
              <a:buFont typeface="Arial"/>
              <a:buChar char="•"/>
            </a:pPr>
            <a:r>
              <a:rPr lang="en-US" sz="5799" dirty="0">
                <a:solidFill>
                  <a:srgbClr val="FDFAF0"/>
                </a:solidFill>
                <a:latin typeface="Cinzel"/>
              </a:rPr>
              <a:t>JavaScript</a:t>
            </a:r>
          </a:p>
          <a:p>
            <a:pPr marL="1252207" lvl="1" indent="-626103" algn="ctr">
              <a:lnSpc>
                <a:spcPts val="8119"/>
              </a:lnSpc>
              <a:buFont typeface="Arial"/>
              <a:buChar char="•"/>
            </a:pPr>
            <a:r>
              <a:rPr lang="en-US" sz="5799" dirty="0">
                <a:solidFill>
                  <a:srgbClr val="FDFAF0"/>
                </a:solidFill>
                <a:latin typeface="Cinzel"/>
              </a:rPr>
              <a:t>React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11130" y="4302930"/>
            <a:ext cx="5422254" cy="328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14722" lvl="1" indent="-507361" algn="ctr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DFAF0"/>
                </a:solidFill>
                <a:latin typeface="Cinzel"/>
              </a:rPr>
              <a:t>OpenZeppelin </a:t>
            </a:r>
          </a:p>
          <a:p>
            <a:pPr marL="1014722" lvl="1" indent="-507361" algn="ctr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DFAF0"/>
                </a:solidFill>
                <a:latin typeface="Cinzel"/>
              </a:rPr>
              <a:t>ERC721 Contracts</a:t>
            </a:r>
          </a:p>
          <a:p>
            <a:pPr marL="1014722" lvl="1" indent="-507361" algn="ctr">
              <a:lnSpc>
                <a:spcPts val="6579"/>
              </a:lnSpc>
              <a:buFont typeface="Arial"/>
              <a:buChar char="•"/>
            </a:pPr>
            <a:r>
              <a:rPr lang="en-US" sz="4699">
                <a:solidFill>
                  <a:srgbClr val="FDFAF0"/>
                </a:solidFill>
                <a:latin typeface="Cinzel"/>
              </a:rPr>
              <a:t>Metamask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784" y="4046410"/>
            <a:ext cx="7227012" cy="4989864"/>
            <a:chOff x="0" y="0"/>
            <a:chExt cx="3934455" cy="2716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4455" cy="2716530"/>
            </a:xfrm>
            <a:custGeom>
              <a:avLst/>
              <a:gdLst/>
              <a:ahLst/>
              <a:cxnLst/>
              <a:rect l="l" t="t" r="r" b="b"/>
              <a:pathLst>
                <a:path w="3934455" h="2716530">
                  <a:moveTo>
                    <a:pt x="3669025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451100"/>
                  </a:lnTo>
                  <a:cubicBezTo>
                    <a:pt x="146050" y="2451100"/>
                    <a:pt x="265430" y="2569210"/>
                    <a:pt x="265430" y="2716530"/>
                  </a:cubicBezTo>
                  <a:lnTo>
                    <a:pt x="3669025" y="2716530"/>
                  </a:lnTo>
                  <a:cubicBezTo>
                    <a:pt x="3669025" y="2570480"/>
                    <a:pt x="3787135" y="2451100"/>
                    <a:pt x="3934455" y="2451100"/>
                  </a:cubicBezTo>
                  <a:lnTo>
                    <a:pt x="3934455" y="265430"/>
                  </a:lnTo>
                  <a:cubicBezTo>
                    <a:pt x="3788405" y="265430"/>
                    <a:pt x="3669025" y="147320"/>
                    <a:pt x="3669025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44204" y="4046410"/>
            <a:ext cx="7227012" cy="4989864"/>
            <a:chOff x="0" y="0"/>
            <a:chExt cx="3934455" cy="2716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4455" cy="2716530"/>
            </a:xfrm>
            <a:custGeom>
              <a:avLst/>
              <a:gdLst/>
              <a:ahLst/>
              <a:cxnLst/>
              <a:rect l="l" t="t" r="r" b="b"/>
              <a:pathLst>
                <a:path w="3934455" h="2716530">
                  <a:moveTo>
                    <a:pt x="3669025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451100"/>
                  </a:lnTo>
                  <a:cubicBezTo>
                    <a:pt x="146050" y="2451100"/>
                    <a:pt x="265430" y="2569210"/>
                    <a:pt x="265430" y="2716530"/>
                  </a:cubicBezTo>
                  <a:lnTo>
                    <a:pt x="3669025" y="2716530"/>
                  </a:lnTo>
                  <a:cubicBezTo>
                    <a:pt x="3669025" y="2570480"/>
                    <a:pt x="3787135" y="2451100"/>
                    <a:pt x="3934455" y="2451100"/>
                  </a:cubicBezTo>
                  <a:lnTo>
                    <a:pt x="3934455" y="265430"/>
                  </a:lnTo>
                  <a:cubicBezTo>
                    <a:pt x="3788405" y="265430"/>
                    <a:pt x="3669025" y="147320"/>
                    <a:pt x="3669025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17720" y="465511"/>
            <a:ext cx="3024236" cy="30242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7118" y="1057275"/>
            <a:ext cx="12240602" cy="2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7"/>
              </a:lnSpc>
            </a:pPr>
            <a:r>
              <a:rPr lang="en-US" sz="7756" dirty="0">
                <a:solidFill>
                  <a:srgbClr val="FDFAF0"/>
                </a:solidFill>
                <a:latin typeface="Cinzel Decorative"/>
              </a:rPr>
              <a:t>1.5 BLOCKCHAIN AND SMART CONTRACTS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2601" y="4310308"/>
            <a:ext cx="6172200" cy="4793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02804" lvl="1" indent="-401402">
              <a:lnSpc>
                <a:spcPts val="5205"/>
              </a:lnSpc>
              <a:buFont typeface="Arial"/>
              <a:buChar char="•"/>
            </a:pPr>
            <a:r>
              <a:rPr lang="en-US" sz="3718" dirty="0">
                <a:solidFill>
                  <a:srgbClr val="1F222B"/>
                </a:solidFill>
                <a:latin typeface="Nunito"/>
              </a:rPr>
              <a:t>A blockchain is essentially a distributed database of records or public ledger of all transactions or digital events that have been executed.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9099" y="4381501"/>
            <a:ext cx="6084047" cy="4793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23534" lvl="1" indent="-361767">
              <a:lnSpc>
                <a:spcPts val="4691"/>
              </a:lnSpc>
              <a:buFont typeface="Arial"/>
              <a:buChar char="•"/>
            </a:pPr>
            <a:r>
              <a:rPr lang="en-US" sz="3351" dirty="0">
                <a:solidFill>
                  <a:srgbClr val="1F222B"/>
                </a:solidFill>
                <a:latin typeface="Nunito"/>
              </a:rPr>
              <a:t>Smart contracts are digital contracts stored on a blockchain that are automatically executed when predetermined terms and conditions between the two parties are met.</a:t>
            </a:r>
          </a:p>
          <a:p>
            <a:pPr>
              <a:lnSpc>
                <a:spcPts val="4691"/>
              </a:lnSpc>
            </a:pPr>
            <a:endParaRPr lang="en-US" sz="3351" dirty="0">
              <a:solidFill>
                <a:srgbClr val="1F222B"/>
              </a:solidFill>
              <a:latin typeface="Nunito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2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6784" y="4046410"/>
            <a:ext cx="7227012" cy="4989864"/>
            <a:chOff x="0" y="0"/>
            <a:chExt cx="3934455" cy="2716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934455" cy="2716530"/>
            </a:xfrm>
            <a:custGeom>
              <a:avLst/>
              <a:gdLst/>
              <a:ahLst/>
              <a:cxnLst/>
              <a:rect l="l" t="t" r="r" b="b"/>
              <a:pathLst>
                <a:path w="3934455" h="2716530">
                  <a:moveTo>
                    <a:pt x="3669025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451100"/>
                  </a:lnTo>
                  <a:cubicBezTo>
                    <a:pt x="146050" y="2451100"/>
                    <a:pt x="265430" y="2569210"/>
                    <a:pt x="265430" y="2716530"/>
                  </a:cubicBezTo>
                  <a:lnTo>
                    <a:pt x="3669025" y="2716530"/>
                  </a:lnTo>
                  <a:cubicBezTo>
                    <a:pt x="3669025" y="2570480"/>
                    <a:pt x="3787135" y="2451100"/>
                    <a:pt x="3934455" y="2451100"/>
                  </a:cubicBezTo>
                  <a:lnTo>
                    <a:pt x="3934455" y="265430"/>
                  </a:lnTo>
                  <a:cubicBezTo>
                    <a:pt x="3788405" y="265430"/>
                    <a:pt x="3669025" y="147320"/>
                    <a:pt x="3669025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44204" y="4046410"/>
            <a:ext cx="7227012" cy="4989864"/>
            <a:chOff x="0" y="0"/>
            <a:chExt cx="3934455" cy="2716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934455" cy="2716530"/>
            </a:xfrm>
            <a:custGeom>
              <a:avLst/>
              <a:gdLst/>
              <a:ahLst/>
              <a:cxnLst/>
              <a:rect l="l" t="t" r="r" b="b"/>
              <a:pathLst>
                <a:path w="3934455" h="2716530">
                  <a:moveTo>
                    <a:pt x="3669025" y="0"/>
                  </a:moveTo>
                  <a:lnTo>
                    <a:pt x="265430" y="0"/>
                  </a:lnTo>
                  <a:cubicBezTo>
                    <a:pt x="265430" y="146050"/>
                    <a:pt x="147320" y="265430"/>
                    <a:pt x="0" y="265430"/>
                  </a:cubicBezTo>
                  <a:lnTo>
                    <a:pt x="0" y="2451100"/>
                  </a:lnTo>
                  <a:cubicBezTo>
                    <a:pt x="146050" y="2451100"/>
                    <a:pt x="265430" y="2569210"/>
                    <a:pt x="265430" y="2716530"/>
                  </a:cubicBezTo>
                  <a:lnTo>
                    <a:pt x="3669025" y="2716530"/>
                  </a:lnTo>
                  <a:cubicBezTo>
                    <a:pt x="3669025" y="2570480"/>
                    <a:pt x="3787135" y="2451100"/>
                    <a:pt x="3934455" y="2451100"/>
                  </a:cubicBezTo>
                  <a:lnTo>
                    <a:pt x="3934455" y="265430"/>
                  </a:lnTo>
                  <a:cubicBezTo>
                    <a:pt x="3788405" y="265430"/>
                    <a:pt x="3669025" y="147320"/>
                    <a:pt x="3669025" y="0"/>
                  </a:cubicBezTo>
                  <a:close/>
                </a:path>
              </a:pathLst>
            </a:custGeom>
            <a:solidFill>
              <a:srgbClr val="C8A888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7254" y="521516"/>
            <a:ext cx="2860343" cy="281353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1057275"/>
            <a:ext cx="12240602" cy="2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97"/>
              </a:lnSpc>
            </a:pPr>
            <a:r>
              <a:rPr lang="en-US" sz="7756" dirty="0">
                <a:solidFill>
                  <a:srgbClr val="FDFAF0"/>
                </a:solidFill>
                <a:latin typeface="Cinzel Decorative"/>
              </a:rPr>
              <a:t>1.6 NON FUNGIBLE TOKENS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15581" y="4367211"/>
            <a:ext cx="5629417" cy="4115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4316" lvl="1" indent="-362158">
              <a:lnSpc>
                <a:spcPts val="4696"/>
              </a:lnSpc>
              <a:buFont typeface="Arial"/>
              <a:buChar char="•"/>
            </a:pPr>
            <a:r>
              <a:rPr lang="en-US" sz="3354">
                <a:solidFill>
                  <a:srgbClr val="1F222B"/>
                </a:solidFill>
                <a:latin typeface="Nunito"/>
              </a:rPr>
              <a:t>An NFT is a special type of digital asset or token that can be proved to be unique and not interchangeable with another digital asset token (i.e., fungible).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54286" y="4520755"/>
            <a:ext cx="6716834" cy="394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9679" lvl="1" indent="-484840">
              <a:lnSpc>
                <a:spcPts val="6287"/>
              </a:lnSpc>
              <a:buFont typeface="Arial"/>
              <a:buChar char="•"/>
            </a:pPr>
            <a:r>
              <a:rPr lang="en-US" sz="4491">
                <a:solidFill>
                  <a:srgbClr val="1F222B"/>
                </a:solidFill>
                <a:latin typeface="Nunito"/>
              </a:rPr>
              <a:t>Uniqueness</a:t>
            </a:r>
          </a:p>
          <a:p>
            <a:pPr marL="969679" lvl="1" indent="-484840">
              <a:lnSpc>
                <a:spcPts val="6287"/>
              </a:lnSpc>
              <a:buFont typeface="Arial"/>
              <a:buChar char="•"/>
            </a:pPr>
            <a:r>
              <a:rPr lang="en-US" sz="4491">
                <a:solidFill>
                  <a:srgbClr val="1F222B"/>
                </a:solidFill>
                <a:latin typeface="Nunito"/>
              </a:rPr>
              <a:t>Rarity</a:t>
            </a:r>
          </a:p>
          <a:p>
            <a:pPr marL="969679" lvl="1" indent="-484840">
              <a:lnSpc>
                <a:spcPts val="6287"/>
              </a:lnSpc>
              <a:buFont typeface="Arial"/>
              <a:buChar char="•"/>
            </a:pPr>
            <a:r>
              <a:rPr lang="en-US" sz="4491">
                <a:solidFill>
                  <a:srgbClr val="1F222B"/>
                </a:solidFill>
                <a:latin typeface="Nunito"/>
              </a:rPr>
              <a:t>Ownership</a:t>
            </a:r>
          </a:p>
          <a:p>
            <a:pPr marL="969679" lvl="1" indent="-484840">
              <a:lnSpc>
                <a:spcPts val="6287"/>
              </a:lnSpc>
              <a:buFont typeface="Arial"/>
              <a:buChar char="•"/>
            </a:pPr>
            <a:r>
              <a:rPr lang="en-US" sz="4491">
                <a:solidFill>
                  <a:srgbClr val="1F222B"/>
                </a:solidFill>
                <a:latin typeface="Nunito"/>
              </a:rPr>
              <a:t>Immutability</a:t>
            </a:r>
          </a:p>
          <a:p>
            <a:pPr marL="993920" lvl="1" indent="-496960">
              <a:lnSpc>
                <a:spcPts val="6445"/>
              </a:lnSpc>
              <a:buFont typeface="Arial"/>
              <a:buChar char="•"/>
            </a:pPr>
            <a:r>
              <a:rPr lang="en-US" sz="4603">
                <a:solidFill>
                  <a:srgbClr val="1F222B"/>
                </a:solidFill>
                <a:latin typeface="Nunito"/>
              </a:rPr>
              <a:t>Programmability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521</Words>
  <Application>Microsoft Office PowerPoint</Application>
  <PresentationFormat>Custom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Calibri</vt:lpstr>
      <vt:lpstr>Canva Sans</vt:lpstr>
      <vt:lpstr>Canva Sans Bold</vt:lpstr>
      <vt:lpstr>Bahnschrift Light</vt:lpstr>
      <vt:lpstr>Bahnschrift Light SemiCondensed</vt:lpstr>
      <vt:lpstr>Cinzel</vt:lpstr>
      <vt:lpstr>Cinzel Bold</vt:lpstr>
      <vt:lpstr>Nunito</vt:lpstr>
      <vt:lpstr>Cinzel Decorative</vt:lpstr>
      <vt:lpstr>Nunito Bold</vt:lpstr>
      <vt:lpstr>Cinzel Decorative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Marketplace</dc:title>
  <dc:creator>Ilma Shah</dc:creator>
  <cp:lastModifiedBy>ilmashah0703@gmail.com</cp:lastModifiedBy>
  <cp:revision>2</cp:revision>
  <dcterms:created xsi:type="dcterms:W3CDTF">2006-08-16T00:00:00Z</dcterms:created>
  <dcterms:modified xsi:type="dcterms:W3CDTF">2022-11-11T20:25:18Z</dcterms:modified>
  <dc:identifier>DAFQw8XbgWg</dc:identifier>
</cp:coreProperties>
</file>